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76" r:id="rId5"/>
    <p:sldId id="264" r:id="rId6"/>
    <p:sldId id="279" r:id="rId7"/>
    <p:sldId id="278" r:id="rId8"/>
    <p:sldId id="28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Aantal matches per kalenderjaar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Blad1!$A$1:$A$8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Blad1!$B$1:$B$8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15</c:v>
                </c:pt>
                <c:pt idx="4">
                  <c:v>38</c:v>
                </c:pt>
                <c:pt idx="5">
                  <c:v>37</c:v>
                </c:pt>
                <c:pt idx="6">
                  <c:v>50</c:v>
                </c:pt>
                <c:pt idx="7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A9-4C95-BF69-F41977B26B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868192"/>
        <c:axId val="65880256"/>
      </c:barChart>
      <c:catAx>
        <c:axId val="6586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65880256"/>
        <c:crosses val="autoZero"/>
        <c:auto val="1"/>
        <c:lblAlgn val="ctr"/>
        <c:lblOffset val="100"/>
        <c:noMultiLvlLbl val="0"/>
      </c:catAx>
      <c:valAx>
        <c:axId val="65880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6586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00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 dirty="0" err="1"/>
              <a:t>Tmp</a:t>
            </a:r>
            <a:r>
              <a:rPr lang="nl-NL" dirty="0"/>
              <a:t> lichtingen </a:t>
            </a:r>
            <a:r>
              <a:rPr lang="nl-NL" dirty="0" smtClean="0"/>
              <a:t>Schermerboezem blauw tot 2022, rood tot en met 2022</a:t>
            </a:r>
            <a:endParaRPr lang="nl-NL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>
        <c:manualLayout>
          <c:layoutTarget val="inner"/>
          <c:xMode val="edge"/>
          <c:yMode val="edge"/>
          <c:x val="6.1178632276306676E-2"/>
          <c:y val="0.11862539845210922"/>
          <c:w val="0.9143196638906429"/>
          <c:h val="0.7961892339737404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Blad1!$A$1:$F$1</c:f>
              <c:strCache>
                <c:ptCount val="6"/>
                <c:pt idx="0">
                  <c:v>Brennen 2015</c:v>
                </c:pt>
                <c:pt idx="1">
                  <c:v>Vandeput 2017</c:v>
                </c:pt>
                <c:pt idx="2">
                  <c:v>EDKO-vis 2018</c:v>
                </c:pt>
                <c:pt idx="3">
                  <c:v>EDKO-vis 2019</c:v>
                </c:pt>
                <c:pt idx="4">
                  <c:v>EDKO-vis 2020</c:v>
                </c:pt>
                <c:pt idx="5">
                  <c:v>Peschkes 2021</c:v>
                </c:pt>
              </c:strCache>
            </c:strRef>
          </c:cat>
          <c:val>
            <c:numRef>
              <c:f>Blad1!$A$2:$F$2</c:f>
              <c:numCache>
                <c:formatCode>General</c:formatCode>
                <c:ptCount val="6"/>
                <c:pt idx="0">
                  <c:v>6.3</c:v>
                </c:pt>
                <c:pt idx="1">
                  <c:v>10</c:v>
                </c:pt>
                <c:pt idx="2">
                  <c:v>18.3</c:v>
                </c:pt>
                <c:pt idx="3">
                  <c:v>6</c:v>
                </c:pt>
                <c:pt idx="4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18-4595-A4FE-98FBA7E108B7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Blad1!$A$1:$F$1</c:f>
              <c:strCache>
                <c:ptCount val="6"/>
                <c:pt idx="0">
                  <c:v>Brennen 2015</c:v>
                </c:pt>
                <c:pt idx="1">
                  <c:v>Vandeput 2017</c:v>
                </c:pt>
                <c:pt idx="2">
                  <c:v>EDKO-vis 2018</c:v>
                </c:pt>
                <c:pt idx="3">
                  <c:v>EDKO-vis 2019</c:v>
                </c:pt>
                <c:pt idx="4">
                  <c:v>EDKO-vis 2020</c:v>
                </c:pt>
                <c:pt idx="5">
                  <c:v>Peschkes 2021</c:v>
                </c:pt>
              </c:strCache>
            </c:strRef>
          </c:cat>
          <c:val>
            <c:numRef>
              <c:f>Blad1!$A$3:$F$3</c:f>
              <c:numCache>
                <c:formatCode>General</c:formatCode>
                <c:ptCount val="6"/>
                <c:pt idx="0">
                  <c:v>6.8</c:v>
                </c:pt>
                <c:pt idx="1">
                  <c:v>13</c:v>
                </c:pt>
                <c:pt idx="2">
                  <c:v>21.5</c:v>
                </c:pt>
                <c:pt idx="3">
                  <c:v>9.1999999999999993</c:v>
                </c:pt>
                <c:pt idx="4">
                  <c:v>5.4</c:v>
                </c:pt>
                <c:pt idx="5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35-4658-B932-7F8A4E383453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Blad1!$A$1:$F$1</c:f>
              <c:strCache>
                <c:ptCount val="6"/>
                <c:pt idx="0">
                  <c:v>Brennen 2015</c:v>
                </c:pt>
                <c:pt idx="1">
                  <c:v>Vandeput 2017</c:v>
                </c:pt>
                <c:pt idx="2">
                  <c:v>EDKO-vis 2018</c:v>
                </c:pt>
                <c:pt idx="3">
                  <c:v>EDKO-vis 2019</c:v>
                </c:pt>
                <c:pt idx="4">
                  <c:v>EDKO-vis 2020</c:v>
                </c:pt>
                <c:pt idx="5">
                  <c:v>Peschkes 2021</c:v>
                </c:pt>
              </c:strCache>
            </c:strRef>
          </c:cat>
          <c:val>
            <c:numRef>
              <c:f>Blad1!$A$4:$F$4</c:f>
              <c:numCache>
                <c:formatCode>General</c:formatCode>
                <c:ptCount val="6"/>
                <c:pt idx="0">
                  <c:v>7.5</c:v>
                </c:pt>
                <c:pt idx="1">
                  <c:v>14.7</c:v>
                </c:pt>
                <c:pt idx="2">
                  <c:v>26.5</c:v>
                </c:pt>
                <c:pt idx="3">
                  <c:v>12.2</c:v>
                </c:pt>
                <c:pt idx="4">
                  <c:v>8.4</c:v>
                </c:pt>
                <c:pt idx="5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0E-46DB-9190-37868122A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6932143"/>
        <c:axId val="1176928815"/>
      </c:barChart>
      <c:catAx>
        <c:axId val="1176932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176928815"/>
        <c:crosses val="autoZero"/>
        <c:auto val="1"/>
        <c:lblAlgn val="ctr"/>
        <c:lblOffset val="100"/>
        <c:noMultiLvlLbl val="0"/>
      </c:catAx>
      <c:valAx>
        <c:axId val="1176928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1769321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00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 dirty="0" err="1"/>
              <a:t>Tmp</a:t>
            </a:r>
            <a:r>
              <a:rPr lang="nl-NL" dirty="0"/>
              <a:t> uitzetlocaties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BA-4641-9867-25A9CFCCBA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BA-4641-9867-25A9CFCCBA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BA-4641-9867-25A9CFCCBA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3BA-4641-9867-25A9CFCCBA3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3BA-4641-9867-25A9CFCCBA3A}"/>
              </c:ext>
            </c:extLst>
          </c:dPt>
          <c:cat>
            <c:strRef>
              <c:f>Blad1!$A$1:$E$1</c:f>
              <c:strCache>
                <c:ptCount val="5"/>
                <c:pt idx="0">
                  <c:v>Alkmaar</c:v>
                </c:pt>
                <c:pt idx="1">
                  <c:v>Den Helder</c:v>
                </c:pt>
                <c:pt idx="2">
                  <c:v>Zaandam</c:v>
                </c:pt>
                <c:pt idx="3">
                  <c:v>Purmerend</c:v>
                </c:pt>
                <c:pt idx="4">
                  <c:v>Avenhorn</c:v>
                </c:pt>
              </c:strCache>
            </c:strRef>
          </c:cat>
          <c:val>
            <c:numRef>
              <c:f>Blad1!$A$2:$E$2</c:f>
              <c:numCache>
                <c:formatCode>General</c:formatCode>
                <c:ptCount val="5"/>
                <c:pt idx="0">
                  <c:v>15.2</c:v>
                </c:pt>
                <c:pt idx="1">
                  <c:v>1.75</c:v>
                </c:pt>
                <c:pt idx="2">
                  <c:v>12.2</c:v>
                </c:pt>
                <c:pt idx="3">
                  <c:v>11.2</c:v>
                </c:pt>
                <c:pt idx="4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BA-4641-9867-25A9CFCCBA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solidFill>
      <a:srgbClr val="FFFF00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CF4-3345-4A61-B60C-4DFA18B6AF35}" type="datetimeFigureOut">
              <a:rPr lang="nl-NL" smtClean="0"/>
              <a:t>23-4-2024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B9A4-5D01-4E49-B50E-2E6BC4F87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38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CF4-3345-4A61-B60C-4DFA18B6AF35}" type="datetimeFigureOut">
              <a:rPr lang="nl-NL" smtClean="0"/>
              <a:t>23-4-2024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B9A4-5D01-4E49-B50E-2E6BC4F87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44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CF4-3345-4A61-B60C-4DFA18B6AF35}" type="datetimeFigureOut">
              <a:rPr lang="nl-NL" smtClean="0"/>
              <a:t>23-4-2024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B9A4-5D01-4E49-B50E-2E6BC4F87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164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CF4-3345-4A61-B60C-4DFA18B6AF35}" type="datetimeFigureOut">
              <a:rPr lang="nl-NL" smtClean="0"/>
              <a:t>23-4-2024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B9A4-5D01-4E49-B50E-2E6BC4F87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757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CF4-3345-4A61-B60C-4DFA18B6AF35}" type="datetimeFigureOut">
              <a:rPr lang="nl-NL" smtClean="0"/>
              <a:t>23-4-2024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B9A4-5D01-4E49-B50E-2E6BC4F87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355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CF4-3345-4A61-B60C-4DFA18B6AF35}" type="datetimeFigureOut">
              <a:rPr lang="nl-NL" smtClean="0"/>
              <a:t>23-4-2024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B9A4-5D01-4E49-B50E-2E6BC4F87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50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CF4-3345-4A61-B60C-4DFA18B6AF35}" type="datetimeFigureOut">
              <a:rPr lang="nl-NL" smtClean="0"/>
              <a:t>23-4-2024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B9A4-5D01-4E49-B50E-2E6BC4F87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734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CF4-3345-4A61-B60C-4DFA18B6AF35}" type="datetimeFigureOut">
              <a:rPr lang="nl-NL" smtClean="0"/>
              <a:t>23-4-2024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B9A4-5D01-4E49-B50E-2E6BC4F87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CF4-3345-4A61-B60C-4DFA18B6AF35}" type="datetimeFigureOut">
              <a:rPr lang="nl-NL" smtClean="0"/>
              <a:t>23-4-2024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B9A4-5D01-4E49-B50E-2E6BC4F87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524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CF4-3345-4A61-B60C-4DFA18B6AF35}" type="datetimeFigureOut">
              <a:rPr lang="nl-NL" smtClean="0"/>
              <a:t>23-4-2024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B9A4-5D01-4E49-B50E-2E6BC4F87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054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CF4-3345-4A61-B60C-4DFA18B6AF35}" type="datetimeFigureOut">
              <a:rPr lang="nl-NL" smtClean="0"/>
              <a:t>23-4-2024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B9A4-5D01-4E49-B50E-2E6BC4F87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77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10CF4-3345-4A61-B60C-4DFA18B6AF35}" type="datetimeFigureOut">
              <a:rPr lang="nl-NL" smtClean="0"/>
              <a:t>23-4-2024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CB9A4-5D01-4E49-B50E-2E6BC4F87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0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87398" y="461913"/>
            <a:ext cx="9304256" cy="1711375"/>
          </a:xfrm>
        </p:spPr>
        <p:txBody>
          <a:bodyPr>
            <a:normAutofit fontScale="90000"/>
          </a:bodyPr>
          <a:lstStyle/>
          <a:p>
            <a:r>
              <a:rPr lang="nl-NL" b="1" dirty="0" err="1"/>
              <a:t>Factsheets</a:t>
            </a:r>
            <a:r>
              <a:rPr lang="nl-NL" b="1" dirty="0"/>
              <a:t/>
            </a:r>
            <a:br>
              <a:rPr lang="nl-NL" b="1" dirty="0"/>
            </a:br>
            <a:r>
              <a:rPr lang="nl-NL" b="1" dirty="0"/>
              <a:t>SKP </a:t>
            </a:r>
            <a:r>
              <a:rPr lang="nl-NL" b="1" dirty="0" smtClean="0"/>
              <a:t>Schermerboezem 2015-2023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771480"/>
            <a:ext cx="9144000" cy="1480480"/>
          </a:xfrm>
        </p:spPr>
        <p:txBody>
          <a:bodyPr/>
          <a:lstStyle/>
          <a:p>
            <a:r>
              <a:rPr lang="nl-NL" dirty="0"/>
              <a:t>Uitzetgegevens, matchresultaten, uitzettypes, </a:t>
            </a:r>
            <a:r>
              <a:rPr lang="nl-NL" dirty="0" err="1"/>
              <a:t>terugmeldpercentages</a:t>
            </a:r>
            <a:r>
              <a:rPr lang="nl-NL" dirty="0"/>
              <a:t>/overleving, verspreiding en migratie, groei, ontwikkeling </a:t>
            </a:r>
            <a:r>
              <a:rPr lang="nl-NL" dirty="0" err="1"/>
              <a:t>karperbestand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55" y="4251960"/>
            <a:ext cx="2199157" cy="192061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0749" y="4777740"/>
            <a:ext cx="2651321" cy="177164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534" y="4499958"/>
            <a:ext cx="1901417" cy="2049431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0" y="6314663"/>
            <a:ext cx="3799002" cy="543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spiegelkarpermelden@outlook.com</a:t>
            </a:r>
          </a:p>
        </p:txBody>
      </p:sp>
    </p:spTree>
    <p:extLst>
      <p:ext uri="{BB962C8B-B14F-4D97-AF65-F5344CB8AC3E}">
        <p14:creationId xmlns:p14="http://schemas.microsoft.com/office/powerpoint/2010/main" val="11529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7777114" y="659877"/>
            <a:ext cx="427976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        Uitzetlocaties </a:t>
            </a:r>
            <a:r>
              <a:rPr lang="nl-NL" dirty="0" err="1"/>
              <a:t>Midwest</a:t>
            </a:r>
            <a:r>
              <a:rPr lang="nl-NL" dirty="0"/>
              <a:t> </a:t>
            </a:r>
            <a:r>
              <a:rPr lang="nl-NL" dirty="0" smtClean="0"/>
              <a:t>2016-2023 </a:t>
            </a:r>
            <a:r>
              <a:rPr lang="nl-NL" dirty="0"/>
              <a:t>Schermerboezem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826" y="1985440"/>
            <a:ext cx="4393977" cy="4735871"/>
          </a:xfrm>
          <a:prstGeom prst="rect">
            <a:avLst/>
          </a:prstGeom>
        </p:spPr>
      </p:pic>
      <p:sp>
        <p:nvSpPr>
          <p:cNvPr id="10" name="6-puntige ster 9"/>
          <p:cNvSpPr/>
          <p:nvPr/>
        </p:nvSpPr>
        <p:spPr>
          <a:xfrm>
            <a:off x="9466083" y="2268220"/>
            <a:ext cx="235670" cy="282805"/>
          </a:xfrm>
          <a:prstGeom prst="star6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6-puntige ster 10"/>
          <p:cNvSpPr/>
          <p:nvPr/>
        </p:nvSpPr>
        <p:spPr>
          <a:xfrm>
            <a:off x="9466083" y="4686692"/>
            <a:ext cx="235670" cy="282805"/>
          </a:xfrm>
          <a:prstGeom prst="star6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6-puntige ster 11"/>
          <p:cNvSpPr/>
          <p:nvPr/>
        </p:nvSpPr>
        <p:spPr>
          <a:xfrm>
            <a:off x="9701753" y="6099142"/>
            <a:ext cx="235670" cy="282805"/>
          </a:xfrm>
          <a:prstGeom prst="star6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6-puntige ster 12"/>
          <p:cNvSpPr/>
          <p:nvPr/>
        </p:nvSpPr>
        <p:spPr>
          <a:xfrm>
            <a:off x="10418188" y="5533533"/>
            <a:ext cx="245097" cy="282805"/>
          </a:xfrm>
          <a:prstGeom prst="star6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6-puntige ster 13"/>
          <p:cNvSpPr/>
          <p:nvPr/>
        </p:nvSpPr>
        <p:spPr>
          <a:xfrm>
            <a:off x="10418188" y="4202285"/>
            <a:ext cx="245097" cy="282805"/>
          </a:xfrm>
          <a:prstGeom prst="star6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6-puntige ster 14"/>
          <p:cNvSpPr/>
          <p:nvPr/>
        </p:nvSpPr>
        <p:spPr>
          <a:xfrm>
            <a:off x="8206876" y="841640"/>
            <a:ext cx="262379" cy="282804"/>
          </a:xfrm>
          <a:prstGeom prst="star6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154971" cy="1325563"/>
          </a:xfrm>
        </p:spPr>
        <p:txBody>
          <a:bodyPr>
            <a:normAutofit/>
          </a:bodyPr>
          <a:lstStyle/>
          <a:p>
            <a:pPr algn="ctr"/>
            <a:r>
              <a:rPr lang="nl-NL" sz="3600" b="1" dirty="0"/>
              <a:t>Uitzetgegevens </a:t>
            </a:r>
            <a:r>
              <a:rPr lang="nl-NL" sz="3600" b="1" dirty="0" smtClean="0"/>
              <a:t>2015-2023</a:t>
            </a:r>
            <a:r>
              <a:rPr lang="nl-NL" sz="3600" b="1" dirty="0"/>
              <a:t/>
            </a:r>
            <a:br>
              <a:rPr lang="nl-NL" sz="3600" b="1" dirty="0"/>
            </a:br>
            <a:r>
              <a:rPr lang="nl-NL" sz="3600" b="1" dirty="0"/>
              <a:t>Schermerboezem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6070821" cy="4351338"/>
          </a:xfrm>
        </p:spPr>
        <p:txBody>
          <a:bodyPr>
            <a:normAutofit lnSpcReduction="10000"/>
          </a:bodyPr>
          <a:lstStyle/>
          <a:p>
            <a:r>
              <a:rPr lang="nl-NL" dirty="0"/>
              <a:t>In totaal werden er in de periode </a:t>
            </a:r>
            <a:r>
              <a:rPr lang="nl-NL" dirty="0" smtClean="0"/>
              <a:t>2015-2022 1583 </a:t>
            </a:r>
            <a:r>
              <a:rPr lang="nl-NL" dirty="0"/>
              <a:t>k3 karpers gefotografeerd en uitgezet </a:t>
            </a:r>
            <a:r>
              <a:rPr lang="nl-NL" dirty="0" smtClean="0"/>
              <a:t>1559 </a:t>
            </a:r>
            <a:r>
              <a:rPr lang="nl-NL" dirty="0"/>
              <a:t>spiegelkarpers plus 24 </a:t>
            </a:r>
            <a:r>
              <a:rPr lang="nl-NL" dirty="0" err="1"/>
              <a:t>edelschubkarpers</a:t>
            </a:r>
            <a:r>
              <a:rPr lang="nl-NL" dirty="0"/>
              <a:t>. </a:t>
            </a:r>
            <a:endParaRPr lang="nl-NL" dirty="0" smtClean="0"/>
          </a:p>
          <a:p>
            <a:r>
              <a:rPr lang="nl-NL" dirty="0" smtClean="0"/>
              <a:t>2016/2017 Vandeput 2017-2020 EDKO-vis 2021 </a:t>
            </a:r>
            <a:r>
              <a:rPr lang="nl-NL" dirty="0" err="1" smtClean="0"/>
              <a:t>Peschkes</a:t>
            </a:r>
            <a:r>
              <a:rPr lang="nl-NL" dirty="0" smtClean="0"/>
              <a:t> (kaal)</a:t>
            </a:r>
            <a:endParaRPr lang="nl-NL" dirty="0"/>
          </a:p>
          <a:p>
            <a:r>
              <a:rPr lang="nl-NL" dirty="0"/>
              <a:t>Op vijf verschillende uitzetlocaties over een lengte van ruim 60 km </a:t>
            </a:r>
          </a:p>
          <a:p>
            <a:r>
              <a:rPr lang="nl-NL" dirty="0"/>
              <a:t>Meest noordelijke uitzetlocatie: Den Helder, meest zuidelijk: Zaandam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5900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Meld/matchgegevens SKP-Schermerboezem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In </a:t>
            </a:r>
            <a:r>
              <a:rPr lang="nl-NL" dirty="0" smtClean="0"/>
              <a:t>2023 </a:t>
            </a:r>
            <a:r>
              <a:rPr lang="nl-NL" dirty="0"/>
              <a:t>meldden </a:t>
            </a:r>
            <a:r>
              <a:rPr lang="nl-NL" dirty="0" smtClean="0"/>
              <a:t>23 (plus 5 </a:t>
            </a:r>
            <a:r>
              <a:rPr lang="nl-NL" dirty="0" err="1" smtClean="0"/>
              <a:t>tov</a:t>
            </a:r>
            <a:r>
              <a:rPr lang="nl-NL" dirty="0" smtClean="0"/>
              <a:t> 2022) </a:t>
            </a:r>
            <a:r>
              <a:rPr lang="nl-NL" dirty="0"/>
              <a:t>verschillende melders </a:t>
            </a:r>
            <a:r>
              <a:rPr lang="nl-NL" dirty="0" smtClean="0"/>
              <a:t>78 </a:t>
            </a:r>
            <a:r>
              <a:rPr lang="nl-NL" dirty="0"/>
              <a:t>verschillende </a:t>
            </a:r>
            <a:r>
              <a:rPr lang="nl-NL" dirty="0" smtClean="0"/>
              <a:t>spiegelkarpers van Schermerboezem </a:t>
            </a:r>
            <a:r>
              <a:rPr lang="nl-NL" dirty="0"/>
              <a:t>waarvan er (tot nu toe) 7</a:t>
            </a:r>
            <a:r>
              <a:rPr lang="nl-NL" dirty="0" smtClean="0"/>
              <a:t>0 </a:t>
            </a:r>
            <a:r>
              <a:rPr lang="nl-NL" dirty="0"/>
              <a:t>zijn </a:t>
            </a:r>
            <a:r>
              <a:rPr lang="nl-NL" dirty="0" err="1"/>
              <a:t>gematcht</a:t>
            </a:r>
            <a:r>
              <a:rPr lang="nl-NL" dirty="0"/>
              <a:t> door de Matching Community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5494607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051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err="1"/>
              <a:t>Terugmeldpercentages</a:t>
            </a:r>
            <a:r>
              <a:rPr lang="nl-NL" b="1" dirty="0"/>
              <a:t> verschillende lichtingen/uitzetpunten </a:t>
            </a:r>
            <a:r>
              <a:rPr lang="nl-NL" b="1" dirty="0" smtClean="0"/>
              <a:t>2015-2022  </a:t>
            </a:r>
            <a:endParaRPr lang="nl-NL" b="1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999157"/>
              </p:ext>
            </p:extLst>
          </p:nvPr>
        </p:nvGraphicFramePr>
        <p:xfrm>
          <a:off x="387928" y="1762813"/>
          <a:ext cx="5305862" cy="4725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e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7517328"/>
              </p:ext>
            </p:extLst>
          </p:nvPr>
        </p:nvGraphicFramePr>
        <p:xfrm>
          <a:off x="6496638" y="3167406"/>
          <a:ext cx="5268014" cy="3320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8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7328" y="197964"/>
            <a:ext cx="11510128" cy="1150070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Resultaten </a:t>
            </a:r>
            <a:r>
              <a:rPr lang="nl-NL" b="1" dirty="0" smtClean="0"/>
              <a:t>SKP-monitoring TMP en migratie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48034"/>
            <a:ext cx="10515600" cy="5081045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In totaal 220 matches van 189 verschillende karpers</a:t>
            </a:r>
          </a:p>
          <a:p>
            <a:r>
              <a:rPr lang="nl-NL" dirty="0" smtClean="0"/>
              <a:t>In 2023 matches van 6</a:t>
            </a:r>
            <a:r>
              <a:rPr lang="nl-NL" dirty="0"/>
              <a:t>6</a:t>
            </a:r>
            <a:r>
              <a:rPr lang="nl-NL" dirty="0" smtClean="0"/>
              <a:t> verschillende karpers</a:t>
            </a:r>
          </a:p>
          <a:p>
            <a:r>
              <a:rPr lang="nl-NL" dirty="0" smtClean="0"/>
              <a:t>Het </a:t>
            </a:r>
            <a:r>
              <a:rPr lang="nl-NL" dirty="0" err="1"/>
              <a:t>tmp</a:t>
            </a:r>
            <a:r>
              <a:rPr lang="nl-NL" dirty="0"/>
              <a:t> van Schermerboezem is </a:t>
            </a:r>
            <a:r>
              <a:rPr lang="nl-NL" dirty="0" smtClean="0"/>
              <a:t>nu </a:t>
            </a:r>
            <a:r>
              <a:rPr lang="nl-NL" dirty="0"/>
              <a:t>ruim </a:t>
            </a:r>
            <a:r>
              <a:rPr lang="nl-NL" dirty="0" smtClean="0"/>
              <a:t>14% en met 5% gestegen in 1 jaar en inmiddels rond gemiddeld </a:t>
            </a:r>
            <a:r>
              <a:rPr lang="nl-NL" dirty="0"/>
              <a:t>in vergelijking met </a:t>
            </a:r>
            <a:r>
              <a:rPr lang="nl-NL" dirty="0" err="1"/>
              <a:t>tmp</a:t>
            </a:r>
            <a:r>
              <a:rPr lang="nl-NL" dirty="0"/>
              <a:t> andere </a:t>
            </a:r>
            <a:r>
              <a:rPr lang="nl-NL" dirty="0" err="1"/>
              <a:t>SKP’s</a:t>
            </a:r>
            <a:r>
              <a:rPr lang="nl-NL" dirty="0"/>
              <a:t> </a:t>
            </a:r>
            <a:r>
              <a:rPr lang="nl-NL" dirty="0" smtClean="0"/>
              <a:t>in middelgroot open water </a:t>
            </a:r>
            <a:endParaRPr lang="nl-NL" dirty="0"/>
          </a:p>
          <a:p>
            <a:r>
              <a:rPr lang="nl-NL" dirty="0" err="1"/>
              <a:t>Tmp</a:t>
            </a:r>
            <a:r>
              <a:rPr lang="nl-NL" dirty="0"/>
              <a:t> Special Carp (EDKO-vis) 2018 springt er positief uit </a:t>
            </a:r>
            <a:r>
              <a:rPr lang="nl-NL" dirty="0" smtClean="0"/>
              <a:t>met ruim 27%</a:t>
            </a:r>
          </a:p>
          <a:p>
            <a:r>
              <a:rPr lang="nl-NL" dirty="0" smtClean="0"/>
              <a:t>De </a:t>
            </a:r>
            <a:r>
              <a:rPr lang="nl-NL" dirty="0"/>
              <a:t>gemeten gemiddelde afstand tot het uitzetpunt </a:t>
            </a:r>
            <a:r>
              <a:rPr lang="nl-NL" dirty="0" smtClean="0"/>
              <a:t>van vangsten 2022 was 13.4 km ongeveer gelijk aan 2022 (13.5)</a:t>
            </a:r>
          </a:p>
          <a:p>
            <a:r>
              <a:rPr lang="nl-NL" dirty="0" smtClean="0"/>
              <a:t>In 2023 kwamen net als in 2022 drie verschillende meldingen van buiten Schermerboezem. (Markermeer, </a:t>
            </a:r>
            <a:r>
              <a:rPr lang="nl-NL" dirty="0" err="1" smtClean="0"/>
              <a:t>Gouwzee</a:t>
            </a:r>
            <a:r>
              <a:rPr lang="nl-NL" dirty="0"/>
              <a:t>)</a:t>
            </a:r>
            <a:endParaRPr lang="nl-NL" dirty="0" smtClean="0"/>
          </a:p>
          <a:p>
            <a:r>
              <a:rPr lang="nl-NL" dirty="0" smtClean="0"/>
              <a:t>Meldingen mooi verdeeld over de uitzetpunten m.u.v. Den Helder</a:t>
            </a:r>
          </a:p>
          <a:p>
            <a:r>
              <a:rPr lang="nl-NL" dirty="0" smtClean="0"/>
              <a:t>Avenhorn levert meeste meldingen/matches op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717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		</a:t>
            </a:r>
            <a:r>
              <a:rPr lang="nl-NL" b="1" dirty="0" smtClean="0"/>
              <a:t>Resultaten groei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 totaal nu 35 gemelde individuen van meer dan 10 kg (2022 plus 21!)</a:t>
            </a:r>
          </a:p>
          <a:p>
            <a:r>
              <a:rPr lang="nl-NL" dirty="0" smtClean="0"/>
              <a:t>Eerste exemplaren boven de 15 kg. Een Carpfarm 2015/16 (16.9 kg met kuit) en een EDKO-vis 2018 (15.1 kg met kuit)</a:t>
            </a:r>
          </a:p>
          <a:p>
            <a:r>
              <a:rPr lang="nl-NL" dirty="0"/>
              <a:t>I</a:t>
            </a:r>
            <a:r>
              <a:rPr lang="nl-NL" dirty="0" smtClean="0"/>
              <a:t>nmiddels 34 (plus) verschillende van meer dan 10 kg (plus 21 in 2023)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5962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C1E5D-CAAF-4F19-BE3C-44312BF6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				Conclusies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50917C-A5CA-4FE7-AA63-15364BA5A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21541"/>
          </a:xfrm>
        </p:spPr>
        <p:txBody>
          <a:bodyPr>
            <a:normAutofit fontScale="70000" lnSpcReduction="20000"/>
          </a:bodyPr>
          <a:lstStyle/>
          <a:p>
            <a:r>
              <a:rPr lang="nl-NL" dirty="0"/>
              <a:t>Het aantal meldingen en melders </a:t>
            </a:r>
            <a:r>
              <a:rPr lang="nl-NL" dirty="0" smtClean="0"/>
              <a:t>is flink gestegen</a:t>
            </a:r>
          </a:p>
          <a:p>
            <a:r>
              <a:rPr lang="nl-NL" dirty="0" smtClean="0"/>
              <a:t>Melden rond Den Helder</a:t>
            </a:r>
            <a:r>
              <a:rPr lang="nl-NL" dirty="0"/>
              <a:t> </a:t>
            </a:r>
            <a:r>
              <a:rPr lang="nl-NL" dirty="0" smtClean="0"/>
              <a:t>komt niet op gang</a:t>
            </a:r>
            <a:endParaRPr lang="nl-NL" dirty="0"/>
          </a:p>
          <a:p>
            <a:r>
              <a:rPr lang="nl-NL" dirty="0"/>
              <a:t>Het </a:t>
            </a:r>
            <a:r>
              <a:rPr lang="nl-NL" dirty="0" err="1"/>
              <a:t>tmp</a:t>
            </a:r>
            <a:r>
              <a:rPr lang="nl-NL" dirty="0"/>
              <a:t> </a:t>
            </a:r>
            <a:r>
              <a:rPr lang="nl-NL" dirty="0" smtClean="0"/>
              <a:t>van veel lichtingen is in 2023 goed gestegen wat wijst op een goede overleving</a:t>
            </a:r>
          </a:p>
          <a:p>
            <a:r>
              <a:rPr lang="nl-NL" dirty="0" smtClean="0"/>
              <a:t>Geconstateerde </a:t>
            </a:r>
            <a:r>
              <a:rPr lang="nl-NL" dirty="0"/>
              <a:t>groei van projectspiegels in de Schermerboezem </a:t>
            </a:r>
            <a:r>
              <a:rPr lang="nl-NL" dirty="0" smtClean="0"/>
              <a:t>is flink gestegen </a:t>
            </a:r>
            <a:r>
              <a:rPr lang="nl-NL" dirty="0" err="1" smtClean="0"/>
              <a:t>tov</a:t>
            </a:r>
            <a:r>
              <a:rPr lang="nl-NL" dirty="0" smtClean="0"/>
              <a:t> van voorgaande jaren en inmiddels </a:t>
            </a:r>
            <a:r>
              <a:rPr lang="nl-NL" dirty="0"/>
              <a:t>gemiddeld in vergelijking met gemeten groei in andere </a:t>
            </a:r>
            <a:r>
              <a:rPr lang="nl-NL" dirty="0" smtClean="0"/>
              <a:t>kleinschalige boezemsystemen met weinig groot open water. </a:t>
            </a:r>
            <a:endParaRPr lang="nl-NL" dirty="0"/>
          </a:p>
          <a:p>
            <a:r>
              <a:rPr lang="nl-NL" dirty="0" smtClean="0"/>
              <a:t>Geconstateerde groei blijft wel achter </a:t>
            </a:r>
            <a:r>
              <a:rPr lang="nl-NL" dirty="0" err="1" smtClean="0"/>
              <a:t>tov</a:t>
            </a:r>
            <a:r>
              <a:rPr lang="nl-NL" dirty="0" smtClean="0"/>
              <a:t> groot open water (randmeren </a:t>
            </a:r>
            <a:r>
              <a:rPr lang="nl-NL" dirty="0" err="1" smtClean="0"/>
              <a:t>enz</a:t>
            </a:r>
            <a:r>
              <a:rPr lang="nl-NL" dirty="0" smtClean="0"/>
              <a:t>) en hangt samen met (lokaal) hoge visbezetting (verwilderde schub/brasem)</a:t>
            </a:r>
          </a:p>
          <a:p>
            <a:r>
              <a:rPr lang="nl-NL" dirty="0" smtClean="0"/>
              <a:t>Verspreiding blijft </a:t>
            </a:r>
            <a:r>
              <a:rPr lang="nl-NL" dirty="0"/>
              <a:t>opmerkelijk </a:t>
            </a:r>
            <a:r>
              <a:rPr lang="nl-NL" dirty="0" smtClean="0"/>
              <a:t>snel</a:t>
            </a:r>
            <a:r>
              <a:rPr lang="nl-NL" dirty="0"/>
              <a:t> </a:t>
            </a:r>
            <a:r>
              <a:rPr lang="nl-NL" dirty="0" smtClean="0"/>
              <a:t>en verreikend: lijnvormige kanalen en vaarten met kale, </a:t>
            </a:r>
            <a:r>
              <a:rPr lang="nl-NL" dirty="0"/>
              <a:t>harde oevers stimuleren </a:t>
            </a:r>
            <a:r>
              <a:rPr lang="nl-NL" dirty="0" smtClean="0"/>
              <a:t>migratiebewegingen van karper</a:t>
            </a:r>
            <a:endParaRPr lang="nl-NL" dirty="0"/>
          </a:p>
          <a:p>
            <a:r>
              <a:rPr lang="nl-NL" dirty="0"/>
              <a:t>Verspreiding naar alle </a:t>
            </a:r>
            <a:r>
              <a:rPr lang="nl-NL" dirty="0" smtClean="0"/>
              <a:t>windstreken</a:t>
            </a:r>
          </a:p>
          <a:p>
            <a:r>
              <a:rPr lang="nl-NL" dirty="0"/>
              <a:t>O</a:t>
            </a:r>
            <a:r>
              <a:rPr lang="nl-NL" dirty="0" smtClean="0"/>
              <a:t>ok in 2023 migratie geconstateerd naar buiten (Markermeer), hoogstwaarschijnlijk door waterinlaat (lokstroom) </a:t>
            </a:r>
            <a:r>
              <a:rPr lang="nl-NL" dirty="0" err="1" smtClean="0"/>
              <a:t>ivm</a:t>
            </a:r>
            <a:r>
              <a:rPr lang="nl-NL" dirty="0" smtClean="0"/>
              <a:t> droogte</a:t>
            </a:r>
            <a:endParaRPr lang="nl-NL" dirty="0"/>
          </a:p>
          <a:p>
            <a:r>
              <a:rPr lang="nl-NL" dirty="0"/>
              <a:t>Het bij enkele melders gecheckte aandeel van verwilderde </a:t>
            </a:r>
            <a:r>
              <a:rPr lang="nl-NL" dirty="0" err="1"/>
              <a:t>schubs</a:t>
            </a:r>
            <a:r>
              <a:rPr lang="nl-NL" dirty="0"/>
              <a:t> (natuurlijke aanwas) in de vangsten </a:t>
            </a:r>
            <a:r>
              <a:rPr lang="nl-NL" dirty="0" smtClean="0"/>
              <a:t>blijft vrij hoog maar wel dalend. Circa 1 op 10 gevangen karpers (was 1 op 15) was in de Schermerboezem in 2023 een spiegelkarper.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5660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34950"/>
            <a:ext cx="4559300" cy="6469063"/>
          </a:xfrm>
        </p:spPr>
      </p:pic>
    </p:spTree>
    <p:extLst>
      <p:ext uri="{BB962C8B-B14F-4D97-AF65-F5344CB8AC3E}">
        <p14:creationId xmlns:p14="http://schemas.microsoft.com/office/powerpoint/2010/main" val="150358376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5946</TotalTime>
  <Words>486</Words>
  <Application>Microsoft Office PowerPoint</Application>
  <PresentationFormat>Breedbeeld</PresentationFormat>
  <Paragraphs>42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Factsheets SKP Schermerboezem 2015-2023</vt:lpstr>
      <vt:lpstr>Uitzetgegevens 2015-2023 Schermerboezem</vt:lpstr>
      <vt:lpstr>Meld/matchgegevens SKP-Schermerboezem</vt:lpstr>
      <vt:lpstr>Terugmeldpercentages verschillende lichtingen/uitzetpunten 2015-2022  </vt:lpstr>
      <vt:lpstr>Resultaten SKP-monitoring TMP en migratie</vt:lpstr>
      <vt:lpstr>   Resultaten groei</vt:lpstr>
      <vt:lpstr>    Conclusies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joris weitjens</dc:creator>
  <cp:lastModifiedBy>joris weitjens</cp:lastModifiedBy>
  <cp:revision>170</cp:revision>
  <dcterms:created xsi:type="dcterms:W3CDTF">2021-01-12T16:59:09Z</dcterms:created>
  <dcterms:modified xsi:type="dcterms:W3CDTF">2024-04-23T10:22:58Z</dcterms:modified>
</cp:coreProperties>
</file>